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Poppins Black"/>
      <p:bold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  <p:embeddedFont>
      <p:font typeface="Poppins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5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7.xml"/><Relationship Id="rId44" Type="http://schemas.openxmlformats.org/officeDocument/2006/relationships/font" Target="fonts/Poppins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oppinsBlack-bold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Poppins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Barlow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8c3cfd23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8c3cfd23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8c3cfd2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8c3cfd2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8c3cfd23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8c3cfd23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8c3cfd2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8c3cfd2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8c3cfd232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8c3cfd23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8c3cfd232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8c3cfd23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8c3cfd2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8c3cfd2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Dicionários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CONCLUSÃO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57" name="Google Shape;857;p42"/>
          <p:cNvSpPr txBox="1"/>
          <p:nvPr/>
        </p:nvSpPr>
        <p:spPr>
          <a:xfrm>
            <a:off x="360425" y="1127975"/>
            <a:ext cx="50058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✅ Dicionários são essenciais em Python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600"/>
            </a:br>
            <a:r>
              <a:rPr b="1" lang="en" sz="1600"/>
              <a:t>✅ Permitem acesso rápido e organizado aos dados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600"/>
            </a:br>
            <a:r>
              <a:rPr b="1" lang="en" sz="1600"/>
              <a:t>✅ Muito usados em análise de dados, web e automação</a:t>
            </a:r>
            <a:endParaRPr b="1" sz="1600"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“Quem domina dicionários, domina dados em Python!”</a:t>
            </a:r>
            <a:endParaRPr b="1" sz="1600"/>
          </a:p>
        </p:txBody>
      </p:sp>
      <p:pic>
        <p:nvPicPr>
          <p:cNvPr id="858" name="Google Shape;858;p42"/>
          <p:cNvPicPr preferRelativeResize="0"/>
          <p:nvPr/>
        </p:nvPicPr>
        <p:blipFill rotWithShape="1">
          <a:blip r:embed="rId3">
            <a:alphaModFix/>
          </a:blip>
          <a:srcRect b="38491" l="32127" r="30781" t="25488"/>
          <a:stretch/>
        </p:blipFill>
        <p:spPr>
          <a:xfrm>
            <a:off x="5980325" y="1535125"/>
            <a:ext cx="2356075" cy="22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3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dicionário chamado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as chaves: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marca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 e exiba o valor da chave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marca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Adicione a chave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dicionário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4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1" name="Google Shape;8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5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Atualize o valor da chave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 a chave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.get()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tentar acessar uma chave inexistente.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8" name="Google Shape;8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Liste todas as chaves de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.keys()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Liste todos os valores de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.values()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Liste todos os pares chave-valor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.items()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5" name="Google Shape;8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7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loop que exibe chave e valor de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dicionário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estoque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3 produtos e suas quantidades.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Atualize a quantidade de um produto existente em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estoque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2" name="Google Shape;8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8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Adicione um novo produto ao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estoque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 um produto 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estoque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Esvazie o dicionário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estoque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.clear()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9" name="Google Shape;8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307025" y="74847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dicionário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nome, idade e cidade.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Atualize duas chaves de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uma só vez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.update()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loop que conte quantas letras tem em cada palavra de uma lista e armazene os resultados em um dicionário.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6" name="Google Shape;9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0"/>
          <p:cNvSpPr txBox="1"/>
          <p:nvPr>
            <p:ph idx="2" type="subTitle"/>
          </p:nvPr>
        </p:nvSpPr>
        <p:spPr>
          <a:xfrm>
            <a:off x="187225" y="920250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programa que peça ao usuário uma frase e retorne um dicionário com a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contagem de cada palavra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frase.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"eu gosto de python eu gosto"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{'eu': 2, 'gosto': 2, 'de': 1, 'python': 1}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0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1 - Contador de Palavras</a:t>
            </a:r>
            <a:endParaRPr/>
          </a:p>
        </p:txBody>
      </p:sp>
      <p:pic>
        <p:nvPicPr>
          <p:cNvPr id="913" name="Google Shape;9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/>
          <p:nvPr>
            <p:ph idx="2" type="subTitle"/>
          </p:nvPr>
        </p:nvSpPr>
        <p:spPr>
          <a:xfrm>
            <a:off x="213925" y="1100450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programa que: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Permita cadastrar vários alunos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nota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dentro de um dicionário principal (ex: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alunos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Exiba a média das notas cadastradas.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o nome do aluno com a maior nota.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1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2 -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Cadastro de Alunos</a:t>
            </a:r>
            <a:endParaRPr/>
          </a:p>
        </p:txBody>
      </p:sp>
      <p:pic>
        <p:nvPicPr>
          <p:cNvPr id="920" name="Google Shape;9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UM DICIONÁRIO?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747525" y="992125"/>
            <a:ext cx="4298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dicionário é uma estrutura de dados do tipo chave → valor.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 permite armazenar e acessar dados de forma rápida.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definido usando chaves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chave deve ser única.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 txBox="1"/>
          <p:nvPr/>
        </p:nvSpPr>
        <p:spPr>
          <a:xfrm>
            <a:off x="1701975" y="3530775"/>
            <a:ext cx="2930100" cy="1254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"São Paulo"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2" name="Google Shape;7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925" y="1508250"/>
            <a:ext cx="3793275" cy="251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5"/>
          <p:cNvSpPr txBox="1"/>
          <p:nvPr>
            <p:ph idx="2" type="subTitle"/>
          </p:nvPr>
        </p:nvSpPr>
        <p:spPr>
          <a:xfrm>
            <a:off x="433825" y="1486025"/>
            <a:ext cx="46656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pode acessar valores de duas maneiras: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.get()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útil quando não tem certeza se a chave existe (evita erro).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5"/>
          <p:cNvSpPr txBox="1"/>
          <p:nvPr/>
        </p:nvSpPr>
        <p:spPr>
          <a:xfrm>
            <a:off x="1775400" y="176825"/>
            <a:ext cx="54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ACESSANDO VALORES</a:t>
            </a:r>
            <a:endParaRPr/>
          </a:p>
        </p:txBody>
      </p:sp>
      <p:sp>
        <p:nvSpPr>
          <p:cNvPr id="799" name="Google Shape;799;p35"/>
          <p:cNvSpPr txBox="1"/>
          <p:nvPr/>
        </p:nvSpPr>
        <p:spPr>
          <a:xfrm>
            <a:off x="714125" y="2338175"/>
            <a:ext cx="6267300" cy="62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Acessando diretamente → Ana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Usando .get() → 25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0" name="Google Shape;800;p35"/>
          <p:cNvPicPr preferRelativeResize="0"/>
          <p:nvPr/>
        </p:nvPicPr>
        <p:blipFill rotWithShape="1">
          <a:blip r:embed="rId3">
            <a:alphaModFix/>
          </a:blip>
          <a:srcRect b="18812" l="17864" r="18355" t="16696"/>
          <a:stretch/>
        </p:blipFill>
        <p:spPr>
          <a:xfrm>
            <a:off x="7235100" y="3003500"/>
            <a:ext cx="1194726" cy="12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5"/>
          <p:cNvPicPr preferRelativeResize="0"/>
          <p:nvPr/>
        </p:nvPicPr>
        <p:blipFill rotWithShape="1">
          <a:blip r:embed="rId3">
            <a:alphaModFix/>
          </a:blip>
          <a:srcRect b="18812" l="17864" r="18355" t="16696"/>
          <a:stretch/>
        </p:blipFill>
        <p:spPr>
          <a:xfrm>
            <a:off x="7235100" y="1130100"/>
            <a:ext cx="1194726" cy="12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6"/>
          <p:cNvSpPr txBox="1"/>
          <p:nvPr>
            <p:ph idx="2" type="subTitle"/>
          </p:nvPr>
        </p:nvSpPr>
        <p:spPr>
          <a:xfrm>
            <a:off x="193500" y="851950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Dicionário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vazio: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Adicionar novo item: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Atualizar valor existente: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1294850" y="183500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ADICIONANDO E ATUALIZANDO ITENS</a:t>
            </a:r>
            <a:endParaRPr/>
          </a:p>
        </p:txBody>
      </p:sp>
      <p:sp>
        <p:nvSpPr>
          <p:cNvPr id="808" name="Google Shape;808;p36"/>
          <p:cNvSpPr txBox="1"/>
          <p:nvPr/>
        </p:nvSpPr>
        <p:spPr>
          <a:xfrm>
            <a:off x="714175" y="1300200"/>
            <a:ext cx="1989000" cy="388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dic_vazio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9" name="Google Shape;809;p36"/>
          <p:cNvSpPr txBox="1"/>
          <p:nvPr/>
        </p:nvSpPr>
        <p:spPr>
          <a:xfrm>
            <a:off x="714175" y="2117025"/>
            <a:ext cx="38178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"profissao"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"Engenheira"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714175" y="3039000"/>
            <a:ext cx="24495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1" name="Google Shape;8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50" y="1185550"/>
            <a:ext cx="3287250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7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Existem vários métodos para remover itens: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REMOVENDO ITENS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18" name="Google Shape;818;p37"/>
          <p:cNvSpPr txBox="1"/>
          <p:nvPr/>
        </p:nvSpPr>
        <p:spPr>
          <a:xfrm>
            <a:off x="266975" y="2175875"/>
            <a:ext cx="5286300" cy="814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Remove chave 'idade'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Remove chave 'cidade'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      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Remove todos os itens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9" name="Google Shape;8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325" y="1339525"/>
            <a:ext cx="3285926" cy="246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8"/>
          <p:cNvSpPr txBox="1"/>
          <p:nvPr>
            <p:ph idx="2" type="subTitle"/>
          </p:nvPr>
        </p:nvSpPr>
        <p:spPr>
          <a:xfrm>
            <a:off x="287050" y="136101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pode usar loops para percorrer chaves, valores ou ambos: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8"/>
          <p:cNvSpPr txBox="1"/>
          <p:nvPr/>
        </p:nvSpPr>
        <p:spPr>
          <a:xfrm>
            <a:off x="2222600" y="176825"/>
            <a:ext cx="4905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PERCORRENDO UM DICIONÁRIO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6" name="Google Shape;826;p38"/>
          <p:cNvSpPr txBox="1"/>
          <p:nvPr/>
        </p:nvSpPr>
        <p:spPr>
          <a:xfrm>
            <a:off x="413825" y="2182550"/>
            <a:ext cx="5166000" cy="1982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        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Chaves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        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Valores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"→"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Chave e valor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7" name="Google Shape;827;p38"/>
          <p:cNvPicPr preferRelativeResize="0"/>
          <p:nvPr/>
        </p:nvPicPr>
        <p:blipFill rotWithShape="1">
          <a:blip r:embed="rId3">
            <a:alphaModFix/>
          </a:blip>
          <a:srcRect b="4561" l="0" r="0" t="0"/>
          <a:stretch/>
        </p:blipFill>
        <p:spPr>
          <a:xfrm>
            <a:off x="5732225" y="1314425"/>
            <a:ext cx="3259374" cy="31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MÉTODOS ÚTEIS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3" name="Google Shape;833;p39"/>
          <p:cNvSpPr txBox="1"/>
          <p:nvPr/>
        </p:nvSpPr>
        <p:spPr>
          <a:xfrm>
            <a:off x="447175" y="1061225"/>
            <a:ext cx="48924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Alguns métodos importantes: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.keys()</a:t>
            </a:r>
            <a:r>
              <a:rPr b="1" lang="en" sz="1600"/>
              <a:t> → retorna todas as chaves</a:t>
            </a:r>
            <a:br>
              <a:rPr b="1" lang="en" sz="1600"/>
            </a:b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.values()</a:t>
            </a:r>
            <a:r>
              <a:rPr b="1" lang="en" sz="1600"/>
              <a:t> → retorna todos os valores</a:t>
            </a:r>
            <a:br>
              <a:rPr b="1" lang="en" sz="1600"/>
            </a:b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.items()</a:t>
            </a:r>
            <a:r>
              <a:rPr b="1" lang="en" sz="1600"/>
              <a:t> → retorna pares (chave, valor)</a:t>
            </a:r>
            <a:br>
              <a:rPr b="1" lang="en" sz="1600"/>
            </a:b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.update({...})</a:t>
            </a:r>
            <a:r>
              <a:rPr b="1" lang="en" sz="1600"/>
              <a:t> → adiciona/atualiza vários itens de uma vez</a:t>
            </a:r>
            <a:endParaRPr b="1" sz="1600"/>
          </a:p>
        </p:txBody>
      </p:sp>
      <p:sp>
        <p:nvSpPr>
          <p:cNvPr id="834" name="Google Shape;834;p39"/>
          <p:cNvSpPr txBox="1"/>
          <p:nvPr/>
        </p:nvSpPr>
        <p:spPr>
          <a:xfrm>
            <a:off x="1241425" y="4018025"/>
            <a:ext cx="51993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"pais"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"Brasil"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5" name="Google Shape;8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150" y="914225"/>
            <a:ext cx="2877975" cy="2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0"/>
          <p:cNvSpPr txBox="1"/>
          <p:nvPr/>
        </p:nvSpPr>
        <p:spPr>
          <a:xfrm>
            <a:off x="2222600" y="176825"/>
            <a:ext cx="52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DICIONÁRIOS ANINHADOS</a:t>
            </a:r>
            <a:endParaRPr/>
          </a:p>
        </p:txBody>
      </p:sp>
      <p:sp>
        <p:nvSpPr>
          <p:cNvPr id="841" name="Google Shape;841;p40"/>
          <p:cNvSpPr txBox="1"/>
          <p:nvPr/>
        </p:nvSpPr>
        <p:spPr>
          <a:xfrm>
            <a:off x="467200" y="1411038"/>
            <a:ext cx="520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Dicionários podem conter outros dicionários:</a:t>
            </a:r>
            <a:endParaRPr b="1" sz="1600"/>
          </a:p>
        </p:txBody>
      </p:sp>
      <p:sp>
        <p:nvSpPr>
          <p:cNvPr id="842" name="Google Shape;842;p40"/>
          <p:cNvSpPr txBox="1"/>
          <p:nvPr/>
        </p:nvSpPr>
        <p:spPr>
          <a:xfrm>
            <a:off x="740875" y="2175875"/>
            <a:ext cx="4465200" cy="1459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alunos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"001"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"João"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"002"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"Maria"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alunos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"001"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João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3" name="Google Shape;8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00" y="1537625"/>
            <a:ext cx="2987823" cy="300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"/>
          <p:cNvSpPr txBox="1"/>
          <p:nvPr>
            <p:ph idx="2" type="subTitle"/>
          </p:nvPr>
        </p:nvSpPr>
        <p:spPr>
          <a:xfrm>
            <a:off x="160175" y="1002100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Armazenar dados de usuários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Contar ocorrências de palavras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Converter dados em JSON (muito comum em APIs)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Estruturar dados complexos de forma organizada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9" name="Google Shape;849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USOS PRÁTICOS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0" name="Google Shape;8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75" y="914225"/>
            <a:ext cx="2330500" cy="23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1"/>
          <p:cNvPicPr preferRelativeResize="0"/>
          <p:nvPr/>
        </p:nvPicPr>
        <p:blipFill rotWithShape="1">
          <a:blip r:embed="rId4">
            <a:alphaModFix/>
          </a:blip>
          <a:srcRect b="0" l="0" r="10281" t="0"/>
          <a:stretch/>
        </p:blipFill>
        <p:spPr>
          <a:xfrm>
            <a:off x="5660500" y="3244725"/>
            <a:ext cx="3203150" cy="1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